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05.09.2023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05.09.2023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spcAft>
                <a:spcPts val="0"/>
              </a:spcAft>
            </a:pPr>
            <a:r>
              <a:rPr lang="ru-RU" sz="3200" b="1" dirty="0">
                <a:latin typeface="Times New Roman"/>
                <a:ea typeface="Times New Roman"/>
              </a:rPr>
              <a:t>Анализ работы</a:t>
            </a:r>
            <a:r>
              <a:rPr lang="ru-RU" sz="3200" dirty="0">
                <a:latin typeface="Times New Roman"/>
                <a:ea typeface="Times New Roman"/>
              </a:rPr>
              <a:t/>
            </a:r>
            <a:br>
              <a:rPr lang="ru-RU" sz="3200" dirty="0">
                <a:latin typeface="Times New Roman"/>
                <a:ea typeface="Times New Roman"/>
              </a:rPr>
            </a:br>
            <a:r>
              <a:rPr lang="ru-RU" sz="3200" b="1" dirty="0">
                <a:latin typeface="Times New Roman"/>
                <a:ea typeface="Times New Roman"/>
              </a:rPr>
              <a:t>районного методического объединения</a:t>
            </a:r>
            <a:r>
              <a:rPr lang="ru-RU" sz="3200" dirty="0">
                <a:latin typeface="Times New Roman"/>
                <a:ea typeface="Times New Roman"/>
              </a:rPr>
              <a:t/>
            </a:r>
            <a:br>
              <a:rPr lang="ru-RU" sz="3200" dirty="0">
                <a:latin typeface="Times New Roman"/>
                <a:ea typeface="Times New Roman"/>
              </a:rPr>
            </a:br>
            <a:r>
              <a:rPr lang="ru-RU" sz="3200" b="1" dirty="0">
                <a:latin typeface="Times New Roman"/>
                <a:ea typeface="Times New Roman"/>
              </a:rPr>
              <a:t>учителей  биологии и химии </a:t>
            </a:r>
            <a:r>
              <a:rPr lang="ru-RU" sz="3200" b="1" dirty="0" smtClean="0">
                <a:latin typeface="Times New Roman"/>
                <a:ea typeface="Times New Roman"/>
              </a:rPr>
              <a:t/>
            </a:r>
            <a:br>
              <a:rPr lang="ru-RU" sz="3200" b="1" dirty="0" smtClean="0">
                <a:latin typeface="Times New Roman"/>
                <a:ea typeface="Times New Roman"/>
              </a:rPr>
            </a:br>
            <a:r>
              <a:rPr lang="ru-RU" sz="3200" b="1" dirty="0" smtClean="0">
                <a:latin typeface="Times New Roman"/>
                <a:ea typeface="Times New Roman"/>
              </a:rPr>
              <a:t>за </a:t>
            </a:r>
            <a:r>
              <a:rPr lang="ru-RU" sz="3200" b="1" dirty="0">
                <a:latin typeface="Times New Roman"/>
                <a:ea typeface="Times New Roman"/>
              </a:rPr>
              <a:t>2022-2023  учебный год</a:t>
            </a:r>
            <a:r>
              <a:rPr lang="ru-RU" sz="6000" dirty="0">
                <a:latin typeface="Times New Roman"/>
                <a:ea typeface="Times New Roman"/>
              </a:rPr>
              <a:t/>
            </a:r>
            <a:br>
              <a:rPr lang="ru-RU" sz="6000" dirty="0">
                <a:latin typeface="Times New Roman"/>
                <a:ea typeface="Times New Roman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63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>
                <a:latin typeface="Times New Roman"/>
                <a:ea typeface="Calibri"/>
              </a:rPr>
              <a:t>Цель работы РМО:</a:t>
            </a:r>
            <a:r>
              <a:rPr lang="ru-RU" sz="4800" dirty="0">
                <a:latin typeface="Times New Roman"/>
                <a:ea typeface="Calibri"/>
              </a:rPr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u-RU" sz="2400" dirty="0" smtClean="0">
                <a:latin typeface="Times New Roman"/>
                <a:ea typeface="Calibri"/>
              </a:rPr>
              <a:t>повышение </a:t>
            </a:r>
            <a:r>
              <a:rPr lang="ru-RU" sz="2400" dirty="0">
                <a:latin typeface="Times New Roman"/>
                <a:ea typeface="Calibri"/>
              </a:rPr>
              <a:t>качества и эффективности методической работы, освоение нового содержания образования при реализации основного и среднего общего образования.</a:t>
            </a:r>
            <a:endParaRPr lang="ru-RU" sz="20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3096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706090"/>
          </a:xfrm>
        </p:spPr>
        <p:txBody>
          <a:bodyPr/>
          <a:lstStyle/>
          <a:p>
            <a:r>
              <a:rPr lang="ru-RU" sz="2800" b="1" dirty="0" smtClean="0"/>
              <a:t>Задачи :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80728"/>
            <a:ext cx="7620000" cy="6048672"/>
          </a:xfrm>
        </p:spPr>
        <p:txBody>
          <a:bodyPr>
            <a:normAutofit fontScale="70000" lnSpcReduction="20000"/>
          </a:bodyPr>
          <a:lstStyle/>
          <a:p>
            <a:pPr marR="863600" lvl="0" indent="-342900">
              <a:spcBef>
                <a:spcPts val="895"/>
              </a:spcBef>
              <a:spcAft>
                <a:spcPts val="500"/>
              </a:spcAft>
              <a:buFont typeface="+mj-lt"/>
              <a:buAutoNum type="arabicPeriod"/>
              <a:tabLst>
                <a:tab pos="300355" algn="l"/>
              </a:tabLst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Совершенствовать</a:t>
            </a:r>
            <a:r>
              <a:rPr lang="ru-RU" sz="2400" spc="-2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профессиональные</a:t>
            </a:r>
            <a:r>
              <a:rPr lang="ru-RU" sz="2400" spc="-25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компетенции</a:t>
            </a:r>
            <a:r>
              <a:rPr lang="ru-RU" sz="2400" spc="-5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учителей</a:t>
            </a:r>
            <a:r>
              <a:rPr lang="ru-RU" sz="2400" spc="-15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путём</a:t>
            </a:r>
            <a:r>
              <a:rPr lang="ru-RU" sz="2400" spc="-2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самообразования,</a:t>
            </a:r>
            <a:r>
              <a:rPr lang="ru-RU" sz="2400" spc="265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обобщения</a:t>
            </a:r>
            <a:r>
              <a:rPr lang="ru-RU" sz="2400" spc="265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и</a:t>
            </a:r>
            <a:r>
              <a:rPr lang="ru-RU" sz="2400" spc="-15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распространения</a:t>
            </a:r>
            <a:r>
              <a:rPr lang="ru-RU" sz="2400" spc="-3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передового</a:t>
            </a:r>
            <a:r>
              <a:rPr lang="ru-RU" sz="2400" spc="-285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педагогического</a:t>
            </a:r>
            <a:r>
              <a:rPr lang="ru-RU" sz="2400" spc="-5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опыта, через</a:t>
            </a:r>
            <a:r>
              <a:rPr lang="ru-RU" sz="2400" spc="25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участие</a:t>
            </a:r>
            <a:r>
              <a:rPr lang="ru-RU" sz="2400" spc="-1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в</a:t>
            </a:r>
            <a:r>
              <a:rPr lang="ru-RU" sz="2400" spc="-5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профессиональных</a:t>
            </a:r>
            <a:r>
              <a:rPr lang="ru-RU" sz="2400" spc="1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конкурсах.</a:t>
            </a:r>
            <a:endParaRPr lang="ru-RU" sz="2000" dirty="0">
              <a:latin typeface="Times New Roman"/>
              <a:ea typeface="Calibri"/>
              <a:cs typeface="Times New Roman"/>
            </a:endParaRPr>
          </a:p>
          <a:p>
            <a:pPr marR="97155" lvl="0" indent="-342900">
              <a:spcBef>
                <a:spcPts val="500"/>
              </a:spcBef>
              <a:spcAft>
                <a:spcPts val="500"/>
              </a:spcAft>
              <a:buFont typeface="+mj-lt"/>
              <a:buAutoNum type="arabicPeriod"/>
              <a:tabLst>
                <a:tab pos="326390" algn="l"/>
              </a:tabLst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Обеспечить</a:t>
            </a:r>
            <a:r>
              <a:rPr lang="ru-RU" sz="2400" spc="185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оперативное</a:t>
            </a:r>
            <a:r>
              <a:rPr lang="ru-RU" sz="2400" spc="175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информирование</a:t>
            </a:r>
            <a:r>
              <a:rPr lang="ru-RU" sz="2400" spc="18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педагогов</a:t>
            </a:r>
            <a:r>
              <a:rPr lang="ru-RU" sz="2400" spc="18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о</a:t>
            </a:r>
            <a:r>
              <a:rPr lang="ru-RU" sz="2400" spc="18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новом</a:t>
            </a:r>
            <a:r>
              <a:rPr lang="ru-RU" sz="2400" spc="175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содержании</a:t>
            </a:r>
            <a:r>
              <a:rPr lang="ru-RU" sz="2400" spc="19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образования,</a:t>
            </a:r>
            <a:r>
              <a:rPr lang="ru-RU" sz="2400" spc="-285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инновационных</a:t>
            </a:r>
            <a:r>
              <a:rPr lang="ru-RU" sz="2400" spc="5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образовательных</a:t>
            </a:r>
            <a:r>
              <a:rPr lang="ru-RU" sz="2400" spc="-5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и воспитательных</a:t>
            </a:r>
            <a:r>
              <a:rPr lang="ru-RU" sz="2400" spc="1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технологиях / Подготовка</a:t>
            </a:r>
            <a:r>
              <a:rPr lang="ru-RU" sz="2400" spc="175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педагогов</a:t>
            </a:r>
            <a:r>
              <a:rPr lang="ru-RU" sz="2400" spc="18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к</a:t>
            </a:r>
            <a:r>
              <a:rPr lang="ru-RU" sz="2400" spc="185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введению</a:t>
            </a:r>
            <a:r>
              <a:rPr lang="ru-RU" sz="2400" spc="185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новых</a:t>
            </a:r>
            <a:r>
              <a:rPr lang="ru-RU" sz="2400" spc="185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ФГОС/.</a:t>
            </a:r>
            <a:endParaRPr lang="ru-RU" sz="2000" dirty="0">
              <a:latin typeface="Times New Roman"/>
              <a:ea typeface="Calibri"/>
              <a:cs typeface="Times New Roman"/>
            </a:endParaRPr>
          </a:p>
          <a:p>
            <a:pPr lvl="0" indent="-342900">
              <a:lnSpc>
                <a:spcPts val="1370"/>
              </a:lnSpc>
              <a:buFont typeface="+mj-lt"/>
              <a:buAutoNum type="arabicPeriod"/>
              <a:tabLst>
                <a:tab pos="300355" algn="l"/>
              </a:tabLst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Создать</a:t>
            </a:r>
            <a:r>
              <a:rPr lang="ru-RU" sz="2400" spc="-15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условия</a:t>
            </a:r>
            <a:r>
              <a:rPr lang="ru-RU" sz="2400" spc="-2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для</a:t>
            </a:r>
            <a:r>
              <a:rPr lang="ru-RU" sz="2400" spc="-5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формирования</a:t>
            </a:r>
            <a:r>
              <a:rPr lang="ru-RU" sz="2400" spc="-2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функциональной</a:t>
            </a:r>
            <a:r>
              <a:rPr lang="ru-RU" sz="2400" spc="-15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грамотности</a:t>
            </a:r>
            <a:r>
              <a:rPr lang="ru-RU" sz="2400" spc="-25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обучающихся</a:t>
            </a:r>
            <a:r>
              <a:rPr lang="ru-RU" sz="2400" spc="-2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через</a:t>
            </a:r>
            <a:r>
              <a:rPr lang="ru-RU" sz="2400" spc="-15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предметы</a:t>
            </a:r>
            <a:r>
              <a:rPr lang="ru-RU" sz="2400" spc="-2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естественно</a:t>
            </a:r>
            <a:r>
              <a:rPr lang="ru-RU" sz="2400" spc="15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–</a:t>
            </a:r>
            <a:r>
              <a:rPr lang="ru-RU" sz="2400" spc="-15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научного</a:t>
            </a:r>
            <a:r>
              <a:rPr lang="ru-RU" sz="2400" spc="-2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цикла.</a:t>
            </a:r>
            <a:endParaRPr lang="ru-RU" sz="2000" dirty="0">
              <a:latin typeface="Times New Roman"/>
              <a:ea typeface="Calibri"/>
              <a:cs typeface="Times New Roman"/>
            </a:endParaRPr>
          </a:p>
          <a:p>
            <a:pPr lvl="0" indent="-342900">
              <a:buFont typeface="+mj-lt"/>
              <a:buAutoNum type="arabicPeriod"/>
              <a:tabLst>
                <a:tab pos="300355" algn="l"/>
              </a:tabLst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Усилить</a:t>
            </a:r>
            <a:r>
              <a:rPr lang="ru-RU" sz="2400" spc="-3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воспитательный</a:t>
            </a:r>
            <a:r>
              <a:rPr lang="ru-RU" sz="2400" spc="-25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потенциал</a:t>
            </a:r>
            <a:r>
              <a:rPr lang="ru-RU" sz="2400" spc="-2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урочной</a:t>
            </a:r>
            <a:r>
              <a:rPr lang="ru-RU" sz="2400" spc="-2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и</a:t>
            </a:r>
            <a:r>
              <a:rPr lang="ru-RU" sz="2400" spc="-25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внеурочной</a:t>
            </a:r>
            <a:r>
              <a:rPr lang="ru-RU" sz="2400" spc="-25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образовательной</a:t>
            </a:r>
            <a:r>
              <a:rPr lang="ru-RU" sz="2400" spc="-2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деятельности.</a:t>
            </a:r>
            <a:endParaRPr lang="ru-RU" sz="2000" dirty="0">
              <a:latin typeface="Times New Roman"/>
              <a:ea typeface="Calibri"/>
              <a:cs typeface="Times New Roman"/>
            </a:endParaRPr>
          </a:p>
          <a:p>
            <a:pPr lvl="0" indent="-342900">
              <a:spcBef>
                <a:spcPts val="500"/>
              </a:spcBef>
              <a:spcAft>
                <a:spcPts val="500"/>
              </a:spcAft>
              <a:buFont typeface="+mj-lt"/>
              <a:buAutoNum type="arabicPeriod"/>
              <a:tabLst>
                <a:tab pos="300355" algn="l"/>
              </a:tabLst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Применять</a:t>
            </a:r>
            <a:r>
              <a:rPr lang="ru-RU" sz="2400" spc="27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цифровые</a:t>
            </a:r>
            <a:r>
              <a:rPr lang="ru-RU" sz="2400" spc="28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ресурсы</a:t>
            </a:r>
            <a:r>
              <a:rPr lang="ru-RU" sz="2400" spc="-2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сети</a:t>
            </a:r>
            <a:r>
              <a:rPr lang="ru-RU" sz="2400" spc="-1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Интернет</a:t>
            </a:r>
            <a:r>
              <a:rPr lang="ru-RU" sz="2400" spc="-15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для</a:t>
            </a:r>
            <a:r>
              <a:rPr lang="ru-RU" sz="2400" spc="-1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индивидуализации</a:t>
            </a:r>
            <a:r>
              <a:rPr lang="ru-RU" sz="2400" spc="-25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процесса</a:t>
            </a:r>
            <a:r>
              <a:rPr lang="ru-RU" sz="2400" spc="-2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обучения</a:t>
            </a:r>
            <a:r>
              <a:rPr lang="ru-RU" sz="2400" spc="-1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и</a:t>
            </a:r>
            <a:r>
              <a:rPr lang="ru-RU" sz="2400" spc="-15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совершенствования</a:t>
            </a:r>
            <a:r>
              <a:rPr lang="ru-RU" sz="2400" spc="-1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форм</a:t>
            </a:r>
            <a:r>
              <a:rPr lang="ru-RU" sz="2400" spc="-15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работы</a:t>
            </a:r>
            <a:r>
              <a:rPr lang="ru-RU" sz="2400" spc="-15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с</a:t>
            </a:r>
            <a:r>
              <a:rPr lang="ru-RU" sz="2400" spc="-285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одаренными</a:t>
            </a:r>
            <a:r>
              <a:rPr lang="ru-RU" sz="2400" spc="-5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детьми</a:t>
            </a:r>
            <a:endParaRPr lang="ru-RU" sz="2000" dirty="0">
              <a:latin typeface="Times New Roman"/>
              <a:ea typeface="Calibri"/>
              <a:cs typeface="Times New Roman"/>
            </a:endParaRPr>
          </a:p>
          <a:p>
            <a:pPr lvl="0" indent="-342900">
              <a:lnSpc>
                <a:spcPct val="115000"/>
              </a:lnSpc>
              <a:buFont typeface="+mj-lt"/>
              <a:buAutoNum type="arabicPeriod"/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Организовать  системную подготовку выпускников к ГИА по предметам по выбору с привлечением экспертов республиканской предметной комиссии; </a:t>
            </a:r>
            <a:endParaRPr lang="ru-RU" dirty="0">
              <a:latin typeface="Times New Roman"/>
              <a:ea typeface="Calibri"/>
              <a:cs typeface="Times New Roman"/>
            </a:endParaRPr>
          </a:p>
          <a:p>
            <a:pPr lvl="0" indent="-342900">
              <a:lnSpc>
                <a:spcPct val="115000"/>
              </a:lnSpc>
              <a:buFont typeface="+mj-lt"/>
              <a:buAutoNum type="arabicPeriod"/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Оказать  содействие в повышении предметной компетенции учителей по предметам по выбору;</a:t>
            </a:r>
            <a:endParaRPr lang="ru-RU" dirty="0">
              <a:latin typeface="Times New Roman"/>
              <a:ea typeface="Calibri"/>
              <a:cs typeface="Times New Roman"/>
            </a:endParaRPr>
          </a:p>
          <a:p>
            <a:pPr lvl="0" indent="-342900">
              <a:lnSpc>
                <a:spcPct val="115000"/>
              </a:lnSpc>
              <a:buFont typeface="+mj-lt"/>
              <a:buAutoNum type="arabicPeriod"/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Исключить формальный подход в организации и проведении промежуточной аттестации (особенно на уровне СОО);</a:t>
            </a:r>
            <a:endParaRPr lang="ru-RU" dirty="0">
              <a:latin typeface="Times New Roman"/>
              <a:ea typeface="Calibri"/>
              <a:cs typeface="Times New Roman"/>
            </a:endParaRPr>
          </a:p>
          <a:p>
            <a:pPr lvl="0" indent="-342900">
              <a:lnSpc>
                <a:spcPct val="115000"/>
              </a:lnSpc>
              <a:buFont typeface="+mj-lt"/>
              <a:buAutoNum type="arabicPeriod"/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Усилить контроль за объективностью выставления отметок (в </a:t>
            </a:r>
            <a:r>
              <a:rPr lang="ru-RU" sz="2400" dirty="0" err="1">
                <a:latin typeface="Times New Roman"/>
                <a:ea typeface="Calibri"/>
                <a:cs typeface="Times New Roman"/>
              </a:rPr>
              <a:t>т.ч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. у претендентов на медаль); качеством преподавания по биологии, химии.</a:t>
            </a:r>
            <a:endParaRPr lang="ru-RU" dirty="0">
              <a:latin typeface="Times New Roman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7035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87156987"/>
              </p:ext>
            </p:extLst>
          </p:nvPr>
        </p:nvGraphicFramePr>
        <p:xfrm>
          <a:off x="457200" y="1600200"/>
          <a:ext cx="7620000" cy="247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учителей</a:t>
                      </a:r>
                      <a:endParaRPr lang="ru-RU" sz="2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категория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высшая</a:t>
                      </a:r>
                      <a:endParaRPr lang="ru-RU" sz="20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первая</a:t>
                      </a:r>
                      <a:endParaRPr lang="ru-RU" sz="20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Соответствует занимаемой должности</a:t>
                      </a:r>
                      <a:endParaRPr lang="ru-RU" sz="20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 категории</a:t>
                      </a:r>
                      <a:endParaRPr lang="ru-RU" sz="20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20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0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20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0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2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6124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7620000" cy="432048"/>
          </a:xfrm>
        </p:spPr>
        <p:txBody>
          <a:bodyPr/>
          <a:lstStyle/>
          <a:p>
            <a:r>
              <a:rPr lang="ru-RU" sz="2400" b="1" dirty="0" smtClean="0">
                <a:latin typeface="Times New Roman"/>
                <a:ea typeface="Times New Roman"/>
              </a:rPr>
              <a:t>Итоги муниципального </a:t>
            </a:r>
            <a:r>
              <a:rPr lang="ru-RU" sz="2400" b="1" dirty="0">
                <a:latin typeface="Times New Roman"/>
                <a:ea typeface="Times New Roman"/>
              </a:rPr>
              <a:t>тура всероссийской олимпиады </a:t>
            </a:r>
            <a:br>
              <a:rPr lang="ru-RU" sz="2400" b="1" dirty="0">
                <a:latin typeface="Times New Roman"/>
                <a:ea typeface="Times New Roman"/>
              </a:rPr>
            </a:b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80528" y="476672"/>
            <a:ext cx="9001000" cy="5708104"/>
          </a:xfrm>
        </p:spPr>
        <p:txBody>
          <a:bodyPr>
            <a:noAutofit/>
          </a:bodyPr>
          <a:lstStyle/>
          <a:p>
            <a:pPr indent="0" algn="just">
              <a:lnSpc>
                <a:spcPct val="115000"/>
              </a:lnSpc>
              <a:spcAft>
                <a:spcPts val="0"/>
              </a:spcAft>
              <a:buNone/>
              <a:tabLst>
                <a:tab pos="228600" algn="l"/>
              </a:tabLst>
            </a:pPr>
            <a:r>
              <a:rPr lang="ru-RU" sz="1700" b="1" dirty="0" smtClean="0">
                <a:latin typeface="Times New Roman"/>
                <a:ea typeface="Times New Roman"/>
              </a:rPr>
              <a:t>Экология</a:t>
            </a:r>
            <a:r>
              <a:rPr lang="ru-RU" sz="1700" dirty="0" smtClean="0">
                <a:latin typeface="Times New Roman"/>
                <a:ea typeface="Times New Roman"/>
              </a:rPr>
              <a:t>  </a:t>
            </a:r>
            <a:r>
              <a:rPr lang="ru-RU" sz="1700" dirty="0">
                <a:latin typeface="Times New Roman"/>
                <a:ea typeface="Times New Roman"/>
              </a:rPr>
              <a:t>1 победитель  ученик 7 класса 	МБОУ </a:t>
            </a:r>
            <a:r>
              <a:rPr lang="ru-RU" sz="1700" dirty="0" err="1">
                <a:latin typeface="Times New Roman"/>
                <a:ea typeface="Times New Roman"/>
              </a:rPr>
              <a:t>Куркульская</a:t>
            </a:r>
            <a:r>
              <a:rPr lang="ru-RU" sz="1700" dirty="0">
                <a:latin typeface="Times New Roman"/>
                <a:ea typeface="Times New Roman"/>
              </a:rPr>
              <a:t> СОШ (рук. Косова Л.А. )</a:t>
            </a:r>
          </a:p>
          <a:p>
            <a:pPr indent="114300" algn="just">
              <a:lnSpc>
                <a:spcPct val="115000"/>
              </a:lnSpc>
              <a:spcAft>
                <a:spcPts val="0"/>
              </a:spcAft>
              <a:tabLst>
                <a:tab pos="228600" algn="l"/>
              </a:tabLst>
            </a:pPr>
            <a:r>
              <a:rPr lang="ru-RU" sz="1700" b="1" dirty="0">
                <a:latin typeface="Times New Roman"/>
                <a:ea typeface="Times New Roman"/>
              </a:rPr>
              <a:t>Биология </a:t>
            </a:r>
            <a:endParaRPr lang="ru-RU" sz="1700" dirty="0">
              <a:latin typeface="Times New Roman"/>
              <a:ea typeface="Times New Roman"/>
            </a:endParaRPr>
          </a:p>
          <a:p>
            <a:pPr indent="114300" algn="just">
              <a:lnSpc>
                <a:spcPct val="115000"/>
              </a:lnSpc>
              <a:spcAft>
                <a:spcPts val="0"/>
              </a:spcAft>
              <a:tabLst>
                <a:tab pos="228600" algn="l"/>
              </a:tabLst>
            </a:pPr>
            <a:r>
              <a:rPr lang="ru-RU" sz="1700" dirty="0">
                <a:latin typeface="Times New Roman"/>
                <a:ea typeface="Times New Roman"/>
              </a:rPr>
              <a:t>Победитель	 </a:t>
            </a:r>
            <a:r>
              <a:rPr lang="ru-RU" sz="1700" dirty="0" smtClean="0">
                <a:latin typeface="Times New Roman"/>
                <a:ea typeface="Times New Roman"/>
              </a:rPr>
              <a:t>11 класс  </a:t>
            </a:r>
            <a:r>
              <a:rPr lang="ru-RU" sz="1700" dirty="0">
                <a:latin typeface="Times New Roman"/>
                <a:ea typeface="Times New Roman"/>
              </a:rPr>
              <a:t>Михайлова,  МБОУ "</a:t>
            </a:r>
            <a:r>
              <a:rPr lang="ru-RU" sz="1700" dirty="0" err="1">
                <a:latin typeface="Times New Roman"/>
                <a:ea typeface="Times New Roman"/>
              </a:rPr>
              <a:t>Билярская</a:t>
            </a:r>
            <a:r>
              <a:rPr lang="ru-RU" sz="1700" dirty="0">
                <a:latin typeface="Times New Roman"/>
                <a:ea typeface="Times New Roman"/>
              </a:rPr>
              <a:t> СОШ" 	</a:t>
            </a:r>
            <a:r>
              <a:rPr lang="ru-RU" sz="1700" dirty="0" smtClean="0">
                <a:latin typeface="Times New Roman"/>
                <a:ea typeface="Times New Roman"/>
              </a:rPr>
              <a:t> </a:t>
            </a:r>
            <a:r>
              <a:rPr lang="ru-RU" sz="1700" dirty="0">
                <a:latin typeface="Times New Roman"/>
                <a:ea typeface="Times New Roman"/>
              </a:rPr>
              <a:t>(рук. </a:t>
            </a:r>
            <a:r>
              <a:rPr lang="ru-RU" sz="1700" dirty="0" err="1">
                <a:latin typeface="Times New Roman"/>
                <a:ea typeface="Times New Roman"/>
              </a:rPr>
              <a:t>Шевелёва</a:t>
            </a:r>
            <a:r>
              <a:rPr lang="ru-RU" sz="1700" dirty="0">
                <a:latin typeface="Times New Roman"/>
                <a:ea typeface="Times New Roman"/>
              </a:rPr>
              <a:t> С.М.)</a:t>
            </a:r>
          </a:p>
          <a:p>
            <a:pPr indent="114300" algn="just">
              <a:lnSpc>
                <a:spcPct val="115000"/>
              </a:lnSpc>
              <a:spcAft>
                <a:spcPts val="0"/>
              </a:spcAft>
              <a:tabLst>
                <a:tab pos="228600" algn="l"/>
              </a:tabLst>
            </a:pPr>
            <a:r>
              <a:rPr lang="ru-RU" sz="1700" dirty="0">
                <a:latin typeface="Times New Roman"/>
                <a:ea typeface="Times New Roman"/>
              </a:rPr>
              <a:t>Победитель	Кривова, 10 класс,	</a:t>
            </a:r>
            <a:r>
              <a:rPr lang="ru-RU" sz="1700" dirty="0" smtClean="0">
                <a:latin typeface="Times New Roman"/>
                <a:ea typeface="Times New Roman"/>
              </a:rPr>
              <a:t> МБОУ  </a:t>
            </a:r>
            <a:r>
              <a:rPr lang="ru-RU" sz="1700" dirty="0">
                <a:latin typeface="Times New Roman"/>
                <a:ea typeface="Times New Roman"/>
              </a:rPr>
              <a:t>АСОШ №3 </a:t>
            </a:r>
            <a:r>
              <a:rPr lang="ru-RU" sz="1700" dirty="0" smtClean="0">
                <a:latin typeface="Times New Roman"/>
                <a:ea typeface="Times New Roman"/>
              </a:rPr>
              <a:t>(рук. </a:t>
            </a:r>
            <a:r>
              <a:rPr lang="ru-RU" sz="1700" dirty="0" err="1" smtClean="0">
                <a:latin typeface="Times New Roman"/>
                <a:ea typeface="Times New Roman"/>
              </a:rPr>
              <a:t>Байкова</a:t>
            </a:r>
            <a:r>
              <a:rPr lang="ru-RU" sz="1700" dirty="0" smtClean="0">
                <a:latin typeface="Times New Roman"/>
                <a:ea typeface="Times New Roman"/>
              </a:rPr>
              <a:t> </a:t>
            </a:r>
            <a:r>
              <a:rPr lang="ru-RU" sz="1700" dirty="0">
                <a:latin typeface="Times New Roman"/>
                <a:ea typeface="Times New Roman"/>
              </a:rPr>
              <a:t>Л.А.)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228600" algn="l"/>
              </a:tabLst>
            </a:pPr>
            <a:r>
              <a:rPr lang="ru-RU" sz="1700" dirty="0" smtClean="0">
                <a:latin typeface="Times New Roman"/>
                <a:ea typeface="Times New Roman"/>
              </a:rPr>
              <a:t>Победитель Калинина, 9 </a:t>
            </a:r>
            <a:r>
              <a:rPr lang="ru-RU" sz="1700" dirty="0">
                <a:latin typeface="Times New Roman"/>
                <a:ea typeface="Times New Roman"/>
              </a:rPr>
              <a:t>класс, МБОУ "Алексеевская СОШ №1"  (рук. Харитонова С.С.)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228600" algn="l"/>
              </a:tabLst>
            </a:pPr>
            <a:r>
              <a:rPr lang="ru-RU" sz="1700" dirty="0">
                <a:latin typeface="Times New Roman"/>
                <a:ea typeface="Times New Roman"/>
              </a:rPr>
              <a:t>Победитель 	 </a:t>
            </a:r>
            <a:r>
              <a:rPr lang="ru-RU" sz="1700" dirty="0" err="1" smtClean="0">
                <a:latin typeface="Times New Roman"/>
                <a:ea typeface="Times New Roman"/>
              </a:rPr>
              <a:t>Сагирова</a:t>
            </a:r>
            <a:r>
              <a:rPr lang="ru-RU" sz="1700" dirty="0" smtClean="0">
                <a:latin typeface="Times New Roman"/>
                <a:ea typeface="Times New Roman"/>
              </a:rPr>
              <a:t>, 8  </a:t>
            </a:r>
            <a:r>
              <a:rPr lang="ru-RU" sz="1700" dirty="0">
                <a:latin typeface="Times New Roman"/>
                <a:ea typeface="Times New Roman"/>
              </a:rPr>
              <a:t>класс МБОУ  АСОШ №3 </a:t>
            </a:r>
            <a:r>
              <a:rPr lang="ru-RU" sz="1700" dirty="0" err="1" smtClean="0">
                <a:latin typeface="Times New Roman"/>
                <a:ea typeface="Times New Roman"/>
              </a:rPr>
              <a:t>кова</a:t>
            </a:r>
            <a:r>
              <a:rPr lang="ru-RU" sz="1700" dirty="0" smtClean="0">
                <a:latin typeface="Times New Roman"/>
                <a:ea typeface="Times New Roman"/>
              </a:rPr>
              <a:t>  </a:t>
            </a:r>
            <a:r>
              <a:rPr lang="ru-RU" sz="1700" dirty="0">
                <a:latin typeface="Times New Roman"/>
                <a:ea typeface="Times New Roman"/>
              </a:rPr>
              <a:t>(рук. Дубровина Н.Б.)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228600" algn="l"/>
              </a:tabLst>
            </a:pPr>
            <a:r>
              <a:rPr lang="ru-RU" sz="1700" dirty="0">
                <a:latin typeface="Times New Roman"/>
                <a:ea typeface="Times New Roman"/>
              </a:rPr>
              <a:t>Победитель	 </a:t>
            </a:r>
            <a:r>
              <a:rPr lang="ru-RU" sz="1700" dirty="0" smtClean="0">
                <a:latin typeface="Times New Roman"/>
                <a:ea typeface="Times New Roman"/>
              </a:rPr>
              <a:t>Сапожников, 7 </a:t>
            </a:r>
            <a:r>
              <a:rPr lang="ru-RU" sz="1700" dirty="0">
                <a:latin typeface="Times New Roman"/>
                <a:ea typeface="Times New Roman"/>
              </a:rPr>
              <a:t>класс МБОУ "</a:t>
            </a:r>
            <a:r>
              <a:rPr lang="ru-RU" sz="1700" dirty="0" err="1">
                <a:latin typeface="Times New Roman"/>
                <a:ea typeface="Times New Roman"/>
              </a:rPr>
              <a:t>Шаминсская</a:t>
            </a:r>
            <a:r>
              <a:rPr lang="ru-RU" sz="1700" dirty="0">
                <a:latin typeface="Times New Roman"/>
                <a:ea typeface="Times New Roman"/>
              </a:rPr>
              <a:t> ООШ" </a:t>
            </a:r>
            <a:r>
              <a:rPr lang="ru-RU" sz="1700" dirty="0" smtClean="0">
                <a:latin typeface="Times New Roman"/>
                <a:ea typeface="Times New Roman"/>
              </a:rPr>
              <a:t>(</a:t>
            </a:r>
            <a:r>
              <a:rPr lang="ru-RU" sz="1700" dirty="0">
                <a:latin typeface="Times New Roman"/>
                <a:ea typeface="Times New Roman"/>
              </a:rPr>
              <a:t>рук. Абдуллина В.А.)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228600" algn="l"/>
              </a:tabLst>
            </a:pPr>
            <a:r>
              <a:rPr lang="ru-RU" sz="1700" dirty="0">
                <a:latin typeface="Times New Roman"/>
                <a:ea typeface="Times New Roman"/>
              </a:rPr>
              <a:t>Призер 11 класс </a:t>
            </a:r>
            <a:r>
              <a:rPr lang="ru-RU" sz="1700" dirty="0" err="1" smtClean="0">
                <a:latin typeface="Times New Roman"/>
                <a:ea typeface="Times New Roman"/>
              </a:rPr>
              <a:t>Курзаева</a:t>
            </a:r>
            <a:r>
              <a:rPr lang="ru-RU" sz="1700" dirty="0" smtClean="0">
                <a:latin typeface="Times New Roman"/>
                <a:ea typeface="Times New Roman"/>
              </a:rPr>
              <a:t>, </a:t>
            </a:r>
            <a:r>
              <a:rPr lang="ru-RU" sz="1700" dirty="0">
                <a:latin typeface="Times New Roman"/>
                <a:ea typeface="Times New Roman"/>
              </a:rPr>
              <a:t>МБОУ "Алексеевская СОШ №1"  </a:t>
            </a:r>
            <a:r>
              <a:rPr lang="ru-RU" sz="1700" dirty="0" smtClean="0">
                <a:latin typeface="Times New Roman"/>
                <a:ea typeface="Times New Roman"/>
              </a:rPr>
              <a:t>(</a:t>
            </a:r>
            <a:r>
              <a:rPr lang="ru-RU" sz="1700" dirty="0">
                <a:latin typeface="Times New Roman"/>
                <a:ea typeface="Times New Roman"/>
              </a:rPr>
              <a:t>рук.  Харитонова С.С.)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228600" algn="l"/>
              </a:tabLst>
            </a:pPr>
            <a:r>
              <a:rPr lang="ru-RU" sz="1700" dirty="0">
                <a:latin typeface="Times New Roman"/>
                <a:ea typeface="Times New Roman"/>
              </a:rPr>
              <a:t>Призёр </a:t>
            </a:r>
            <a:r>
              <a:rPr lang="ru-RU" sz="1700" dirty="0" err="1">
                <a:latin typeface="Times New Roman"/>
                <a:ea typeface="Times New Roman"/>
              </a:rPr>
              <a:t>Мадымаров</a:t>
            </a:r>
            <a:r>
              <a:rPr lang="ru-RU" sz="1700" dirty="0">
                <a:latin typeface="Times New Roman"/>
                <a:ea typeface="Times New Roman"/>
              </a:rPr>
              <a:t>,	</a:t>
            </a:r>
            <a:r>
              <a:rPr lang="ru-RU" sz="1700" dirty="0" smtClean="0">
                <a:latin typeface="Times New Roman"/>
                <a:ea typeface="Times New Roman"/>
              </a:rPr>
              <a:t>9 класс</a:t>
            </a:r>
            <a:r>
              <a:rPr lang="ru-RU" sz="1700" dirty="0">
                <a:latin typeface="Times New Roman"/>
                <a:ea typeface="Times New Roman"/>
              </a:rPr>
              <a:t>, МБОУ  АСОШ №</a:t>
            </a:r>
            <a:r>
              <a:rPr lang="ru-RU" sz="1700" dirty="0" smtClean="0">
                <a:latin typeface="Times New Roman"/>
                <a:ea typeface="Times New Roman"/>
              </a:rPr>
              <a:t>3,   </a:t>
            </a:r>
            <a:r>
              <a:rPr lang="ru-RU" sz="1700" dirty="0">
                <a:latin typeface="Times New Roman"/>
                <a:ea typeface="Times New Roman"/>
              </a:rPr>
              <a:t>(рук.	</a:t>
            </a:r>
            <a:r>
              <a:rPr lang="ru-RU" sz="1700" dirty="0" err="1">
                <a:latin typeface="Times New Roman"/>
                <a:ea typeface="Times New Roman"/>
              </a:rPr>
              <a:t>Байкова</a:t>
            </a:r>
            <a:r>
              <a:rPr lang="ru-RU" sz="1700" dirty="0">
                <a:latin typeface="Times New Roman"/>
                <a:ea typeface="Times New Roman"/>
              </a:rPr>
              <a:t> Л.А.)</a:t>
            </a:r>
          </a:p>
          <a:p>
            <a:pPr algn="just">
              <a:lnSpc>
                <a:spcPct val="115000"/>
              </a:lnSpc>
              <a:tabLst>
                <a:tab pos="228600" algn="l"/>
              </a:tabLst>
            </a:pPr>
            <a:r>
              <a:rPr lang="ru-RU" sz="1700" dirty="0">
                <a:latin typeface="Times New Roman"/>
                <a:ea typeface="Times New Roman"/>
              </a:rPr>
              <a:t>Призёр </a:t>
            </a:r>
            <a:r>
              <a:rPr lang="ru-RU" sz="1700" dirty="0" err="1">
                <a:latin typeface="Times New Roman"/>
                <a:ea typeface="Times New Roman"/>
              </a:rPr>
              <a:t>Борюшкина</a:t>
            </a:r>
            <a:r>
              <a:rPr lang="ru-RU" sz="1700" dirty="0">
                <a:latin typeface="Times New Roman"/>
                <a:ea typeface="Times New Roman"/>
              </a:rPr>
              <a:t>  8 класс МБОУ  "</a:t>
            </a:r>
            <a:r>
              <a:rPr lang="ru-RU" sz="1700" dirty="0" err="1" smtClean="0">
                <a:latin typeface="Times New Roman"/>
                <a:ea typeface="Times New Roman"/>
              </a:rPr>
              <a:t>Шаминская</a:t>
            </a:r>
            <a:r>
              <a:rPr lang="ru-RU" sz="1700" dirty="0" smtClean="0">
                <a:latin typeface="Times New Roman"/>
                <a:ea typeface="Times New Roman"/>
              </a:rPr>
              <a:t> </a:t>
            </a:r>
            <a:r>
              <a:rPr lang="ru-RU" sz="1700" dirty="0">
                <a:latin typeface="Times New Roman"/>
                <a:ea typeface="Times New Roman"/>
              </a:rPr>
              <a:t>ООШ"  (рук.	Абдуллина В.А.) </a:t>
            </a:r>
            <a:endParaRPr lang="ru-RU" sz="1700" dirty="0" smtClean="0">
              <a:latin typeface="Times New Roman"/>
              <a:ea typeface="Times New Roman"/>
            </a:endParaRPr>
          </a:p>
          <a:p>
            <a:pPr algn="just">
              <a:lnSpc>
                <a:spcPct val="115000"/>
              </a:lnSpc>
              <a:tabLst>
                <a:tab pos="228600" algn="l"/>
              </a:tabLst>
            </a:pPr>
            <a:r>
              <a:rPr lang="ru-RU" sz="1700" dirty="0" smtClean="0">
                <a:latin typeface="Times New Roman"/>
                <a:ea typeface="Times New Roman"/>
              </a:rPr>
              <a:t> Призёр </a:t>
            </a:r>
            <a:r>
              <a:rPr lang="ru-RU" sz="1700" dirty="0">
                <a:latin typeface="Times New Roman"/>
                <a:ea typeface="Times New Roman"/>
              </a:rPr>
              <a:t>Шевелев 7 класс, МБОУ "</a:t>
            </a:r>
            <a:r>
              <a:rPr lang="ru-RU" sz="1700" dirty="0" err="1">
                <a:latin typeface="Times New Roman"/>
                <a:ea typeface="Times New Roman"/>
              </a:rPr>
              <a:t>Билярская</a:t>
            </a:r>
            <a:r>
              <a:rPr lang="ru-RU" sz="1700" dirty="0">
                <a:latin typeface="Times New Roman"/>
                <a:ea typeface="Times New Roman"/>
              </a:rPr>
              <a:t> СОШ"  </a:t>
            </a:r>
            <a:r>
              <a:rPr lang="ru-RU" sz="1700" dirty="0" smtClean="0">
                <a:latin typeface="Times New Roman"/>
                <a:ea typeface="Times New Roman"/>
              </a:rPr>
              <a:t>(</a:t>
            </a:r>
            <a:r>
              <a:rPr lang="ru-RU" sz="1700" dirty="0">
                <a:latin typeface="Times New Roman"/>
                <a:ea typeface="Times New Roman"/>
              </a:rPr>
              <a:t>рук. </a:t>
            </a:r>
            <a:r>
              <a:rPr lang="ru-RU" sz="1700" dirty="0" err="1">
                <a:latin typeface="Times New Roman"/>
                <a:ea typeface="Times New Roman"/>
              </a:rPr>
              <a:t>Шевелёва</a:t>
            </a:r>
            <a:r>
              <a:rPr lang="ru-RU" sz="1700" dirty="0">
                <a:latin typeface="Times New Roman"/>
                <a:ea typeface="Times New Roman"/>
              </a:rPr>
              <a:t> С.М</a:t>
            </a:r>
            <a:r>
              <a:rPr lang="ru-RU" sz="1700" dirty="0" smtClean="0">
                <a:latin typeface="Times New Roman"/>
                <a:ea typeface="Times New Roman"/>
              </a:rPr>
              <a:t>.)</a:t>
            </a:r>
            <a:r>
              <a:rPr lang="ru-RU" sz="1700" dirty="0">
                <a:latin typeface="Times New Roman"/>
                <a:ea typeface="Times New Roman"/>
              </a:rPr>
              <a:t>	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228600" algn="l"/>
              </a:tabLst>
            </a:pPr>
            <a:r>
              <a:rPr lang="ru-RU" sz="2000" b="1" dirty="0" smtClean="0">
                <a:latin typeface="Times New Roman"/>
                <a:ea typeface="Times New Roman"/>
              </a:rPr>
              <a:t>Химия</a:t>
            </a:r>
            <a:endParaRPr lang="ru-RU" sz="2000" dirty="0">
              <a:latin typeface="Times New Roman"/>
              <a:ea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228600" algn="l"/>
              </a:tabLst>
            </a:pPr>
            <a:r>
              <a:rPr lang="ru-RU" sz="2000" b="1" dirty="0">
                <a:latin typeface="Times New Roman"/>
                <a:ea typeface="Times New Roman"/>
              </a:rPr>
              <a:t>Победителей и призеров нет</a:t>
            </a:r>
            <a:endParaRPr lang="ru-RU" sz="2000" dirty="0">
              <a:latin typeface="Times New Roman"/>
              <a:ea typeface="Times New Roman"/>
            </a:endParaRPr>
          </a:p>
          <a:p>
            <a:endParaRPr lang="ru-RU" sz="2000" dirty="0"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659767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>
                <a:solidFill>
                  <a:srgbClr val="2F2B20"/>
                </a:solidFill>
                <a:latin typeface="Times New Roman"/>
                <a:ea typeface="Times New Roman"/>
              </a:rPr>
              <a:t>«Путь к Олимпу»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Clr>
                <a:srgbClr val="A9A57C"/>
              </a:buClr>
            </a:pPr>
            <a:r>
              <a:rPr lang="ru-RU" sz="2000" dirty="0" smtClean="0">
                <a:solidFill>
                  <a:srgbClr val="2F2B20"/>
                </a:solidFill>
                <a:latin typeface="Times New Roman"/>
                <a:ea typeface="Times New Roman"/>
              </a:rPr>
              <a:t>Призер по </a:t>
            </a:r>
            <a:r>
              <a:rPr lang="ru-RU" sz="2000" b="1" dirty="0" smtClean="0">
                <a:solidFill>
                  <a:srgbClr val="2F2B20"/>
                </a:solidFill>
                <a:latin typeface="Times New Roman"/>
                <a:ea typeface="Times New Roman"/>
              </a:rPr>
              <a:t>биологии</a:t>
            </a:r>
          </a:p>
          <a:p>
            <a:pPr lvl="0">
              <a:buClr>
                <a:srgbClr val="A9A57C"/>
              </a:buClr>
            </a:pPr>
            <a:r>
              <a:rPr lang="ru-RU" sz="2000" dirty="0" smtClean="0">
                <a:solidFill>
                  <a:srgbClr val="2F2B20"/>
                </a:solidFill>
                <a:latin typeface="Times New Roman"/>
                <a:ea typeface="Times New Roman"/>
              </a:rPr>
              <a:t>Калинина </a:t>
            </a:r>
            <a:r>
              <a:rPr lang="ru-RU" sz="2000" dirty="0">
                <a:solidFill>
                  <a:srgbClr val="2F2B20"/>
                </a:solidFill>
                <a:latin typeface="Times New Roman"/>
                <a:ea typeface="Times New Roman"/>
              </a:rPr>
              <a:t>Светлана 9 </a:t>
            </a:r>
            <a:r>
              <a:rPr lang="ru-RU" sz="2000" dirty="0" err="1">
                <a:solidFill>
                  <a:srgbClr val="2F2B20"/>
                </a:solidFill>
                <a:latin typeface="Times New Roman"/>
                <a:ea typeface="Times New Roman"/>
              </a:rPr>
              <a:t>кл</a:t>
            </a:r>
            <a:r>
              <a:rPr lang="ru-RU" sz="2000" dirty="0">
                <a:solidFill>
                  <a:srgbClr val="2F2B20"/>
                </a:solidFill>
                <a:latin typeface="Times New Roman"/>
                <a:ea typeface="Times New Roman"/>
              </a:rPr>
              <a:t>,   МБОУ «Алексеевская СОШ №1 </a:t>
            </a:r>
            <a:r>
              <a:rPr lang="ru-RU" sz="2000" dirty="0" smtClean="0">
                <a:solidFill>
                  <a:srgbClr val="2F2B20"/>
                </a:solidFill>
                <a:latin typeface="Times New Roman"/>
                <a:ea typeface="Times New Roman"/>
              </a:rPr>
              <a:t>учитель </a:t>
            </a:r>
            <a:r>
              <a:rPr lang="ru-RU" sz="2000" dirty="0">
                <a:solidFill>
                  <a:srgbClr val="2F2B20"/>
                </a:solidFill>
                <a:latin typeface="Times New Roman"/>
                <a:ea typeface="Times New Roman"/>
              </a:rPr>
              <a:t>Харитонова </a:t>
            </a:r>
            <a:r>
              <a:rPr lang="ru-RU" sz="2000" dirty="0" smtClean="0">
                <a:solidFill>
                  <a:srgbClr val="2F2B20"/>
                </a:solidFill>
                <a:latin typeface="Times New Roman"/>
                <a:ea typeface="Times New Roman"/>
              </a:rPr>
              <a:t>С.С</a:t>
            </a:r>
          </a:p>
          <a:p>
            <a:pPr lvl="0">
              <a:buClr>
                <a:srgbClr val="A9A57C"/>
              </a:buClr>
            </a:pPr>
            <a:endParaRPr lang="ru-RU" sz="2000" dirty="0">
              <a:solidFill>
                <a:srgbClr val="2F2B20"/>
              </a:solidFill>
              <a:latin typeface="Times New Roman"/>
              <a:ea typeface="Times New Roman"/>
            </a:endParaRPr>
          </a:p>
          <a:p>
            <a:pPr lvl="0">
              <a:buClr>
                <a:srgbClr val="A9A57C"/>
              </a:buClr>
            </a:pPr>
            <a:r>
              <a:rPr lang="ru-RU" sz="2000" dirty="0" smtClean="0">
                <a:solidFill>
                  <a:srgbClr val="2F2B20"/>
                </a:solidFill>
                <a:latin typeface="Times New Roman"/>
                <a:ea typeface="Times New Roman"/>
              </a:rPr>
              <a:t>Призер по </a:t>
            </a:r>
            <a:r>
              <a:rPr lang="ru-RU" sz="2000" b="1" dirty="0" smtClean="0">
                <a:solidFill>
                  <a:srgbClr val="2F2B20"/>
                </a:solidFill>
                <a:latin typeface="Times New Roman"/>
                <a:ea typeface="Times New Roman"/>
              </a:rPr>
              <a:t>химии</a:t>
            </a:r>
          </a:p>
          <a:p>
            <a:pPr lvl="0">
              <a:buClr>
                <a:srgbClr val="A9A57C"/>
              </a:buClr>
            </a:pPr>
            <a:r>
              <a:rPr lang="ru-RU" sz="2000" dirty="0" smtClean="0">
                <a:solidFill>
                  <a:srgbClr val="2F2B20"/>
                </a:solidFill>
                <a:latin typeface="Times New Roman"/>
                <a:ea typeface="Times New Roman"/>
              </a:rPr>
              <a:t>Калинина Светлана 9 </a:t>
            </a:r>
            <a:r>
              <a:rPr lang="ru-RU" sz="2000" dirty="0" err="1" smtClean="0">
                <a:solidFill>
                  <a:srgbClr val="2F2B20"/>
                </a:solidFill>
                <a:latin typeface="Times New Roman"/>
                <a:ea typeface="Times New Roman"/>
              </a:rPr>
              <a:t>кл</a:t>
            </a:r>
            <a:r>
              <a:rPr lang="ru-RU" sz="2000" dirty="0" smtClean="0">
                <a:solidFill>
                  <a:srgbClr val="2F2B20"/>
                </a:solidFill>
                <a:latin typeface="Times New Roman"/>
                <a:ea typeface="Times New Roman"/>
              </a:rPr>
              <a:t>,   МБОУ «Алексеевская СОШ №1   учитель Сиразутдинова А.З. </a:t>
            </a:r>
            <a:endParaRPr lang="ru-RU" sz="2000" dirty="0" smtClean="0">
              <a:solidFill>
                <a:srgbClr val="2F2B2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87074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7620000" cy="854968"/>
          </a:xfrm>
        </p:spPr>
        <p:txBody>
          <a:bodyPr/>
          <a:lstStyle/>
          <a:p>
            <a:pPr algn="ctr"/>
            <a:r>
              <a:rPr lang="ru-RU" sz="3600" b="1" dirty="0" smtClean="0">
                <a:latin typeface="Times New Roman"/>
                <a:ea typeface="Times New Roman"/>
              </a:rPr>
              <a:t>Итоги </a:t>
            </a:r>
            <a:r>
              <a:rPr lang="ru-RU" sz="3600" b="1" dirty="0">
                <a:latin typeface="Times New Roman"/>
                <a:ea typeface="Times New Roman"/>
              </a:rPr>
              <a:t>ЕГЭ –2023</a:t>
            </a:r>
            <a:endParaRPr lang="ru-RU" sz="36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89028066"/>
              </p:ext>
            </p:extLst>
          </p:nvPr>
        </p:nvGraphicFramePr>
        <p:xfrm>
          <a:off x="323530" y="1484785"/>
          <a:ext cx="8064894" cy="4513679"/>
        </p:xfrm>
        <a:graphic>
          <a:graphicData uri="http://schemas.openxmlformats.org/drawingml/2006/table">
            <a:tbl>
              <a:tblPr firstRow="1" firstCol="1" bandRow="1"/>
              <a:tblGrid>
                <a:gridCol w="924273"/>
                <a:gridCol w="690923"/>
                <a:gridCol w="690923"/>
                <a:gridCol w="625741"/>
                <a:gridCol w="365667"/>
                <a:gridCol w="625741"/>
                <a:gridCol w="565775"/>
                <a:gridCol w="554694"/>
                <a:gridCol w="554694"/>
                <a:gridCol w="462136"/>
                <a:gridCol w="456269"/>
                <a:gridCol w="405428"/>
                <a:gridCol w="405428"/>
                <a:gridCol w="371535"/>
                <a:gridCol w="365667"/>
              </a:tblGrid>
              <a:tr h="166293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Предмет 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52705" indent="-11176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Средний балл по району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Динамика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Средний балл по РТ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               Кол-во высокобал-ых результатов (80-100)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Кол-во / доля человеко-экзаменов не прошедших Min порог по предметам по выбору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502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2021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2022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2023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2021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2022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2023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2021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2022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2023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Динамика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2021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2022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2023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02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Биология 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60,76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55,31 (16)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54,12(17)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-1,19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56,95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56,78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57,41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 (14,3%)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 (12,5%)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1(5,9%)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6,60%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 / 6,25%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17,6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9502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Химия 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61,46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54,93 (14)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58,14 (7)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3,21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62,71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61,76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66,74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 (15,4%)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4(28,6%)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 (14,3%)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-14,30%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 / 7,69%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 / 21,4%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0/0%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85373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indent="450215" algn="ctr">
              <a:spcAft>
                <a:spcPts val="0"/>
              </a:spcAft>
            </a:pPr>
            <a:r>
              <a:rPr lang="ru-RU" sz="4800" dirty="0" smtClean="0">
                <a:latin typeface="Times New Roman"/>
                <a:ea typeface="Times New Roman"/>
              </a:rPr>
              <a:t/>
            </a:r>
            <a:br>
              <a:rPr lang="ru-RU" sz="4800" dirty="0" smtClean="0">
                <a:latin typeface="Times New Roman"/>
                <a:ea typeface="Times New Roman"/>
              </a:rPr>
            </a:br>
            <a:r>
              <a:rPr lang="ru-RU" sz="4800" dirty="0">
                <a:latin typeface="Times New Roman"/>
                <a:ea typeface="Times New Roman"/>
              </a:rPr>
              <a:t/>
            </a:r>
            <a:br>
              <a:rPr lang="ru-RU" sz="4800" dirty="0">
                <a:latin typeface="Times New Roman"/>
                <a:ea typeface="Times New Roman"/>
              </a:rPr>
            </a:br>
            <a:r>
              <a:rPr lang="ru-RU" sz="3600" dirty="0">
                <a:latin typeface="Times New Roman"/>
                <a:ea typeface="Times New Roman"/>
              </a:rPr>
              <a:t>И</a:t>
            </a:r>
            <a:r>
              <a:rPr lang="ru-RU" sz="3600" dirty="0" smtClean="0">
                <a:latin typeface="Times New Roman"/>
                <a:ea typeface="Times New Roman"/>
              </a:rPr>
              <a:t>тоги </a:t>
            </a:r>
            <a:r>
              <a:rPr lang="ru-RU" sz="3600" dirty="0">
                <a:latin typeface="Times New Roman"/>
                <a:ea typeface="Times New Roman"/>
              </a:rPr>
              <a:t>ОГЭ - 2023</a:t>
            </a:r>
            <a:r>
              <a:rPr lang="ru-RU" sz="4400" dirty="0">
                <a:latin typeface="Times New Roman"/>
                <a:ea typeface="Times New Roman"/>
              </a:rPr>
              <a:t/>
            </a:r>
            <a:br>
              <a:rPr lang="ru-RU" sz="4400" dirty="0">
                <a:latin typeface="Times New Roman"/>
                <a:ea typeface="Times New Roman"/>
              </a:rPr>
            </a:br>
            <a:r>
              <a:rPr lang="ru-RU" sz="4800" dirty="0">
                <a:latin typeface="Times New Roman"/>
                <a:ea typeface="Times New Roman"/>
              </a:rPr>
              <a:t> </a:t>
            </a:r>
            <a:r>
              <a:rPr lang="ru-RU" sz="4400" dirty="0">
                <a:latin typeface="Times New Roman"/>
                <a:ea typeface="Times New Roman"/>
              </a:rPr>
              <a:t/>
            </a:r>
            <a:br>
              <a:rPr lang="ru-RU" sz="4400" dirty="0">
                <a:latin typeface="Times New Roman"/>
                <a:ea typeface="Times New Roman"/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7776864" cy="33843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13627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Роза\Downloads\PHOTO-2023-09-04-16-05-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482728" y="-2693181"/>
            <a:ext cx="6840762" cy="12167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8227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60</TotalTime>
  <Words>356</Words>
  <Application>Microsoft Office PowerPoint</Application>
  <PresentationFormat>Экран (4:3)</PresentationFormat>
  <Paragraphs>97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Соседство</vt:lpstr>
      <vt:lpstr>Анализ работы районного методического объединения учителей  биологии и химии  за 2022-2023  учебный год </vt:lpstr>
      <vt:lpstr>Цель работы РМО: </vt:lpstr>
      <vt:lpstr>Задачи :</vt:lpstr>
      <vt:lpstr>Презентация PowerPoint</vt:lpstr>
      <vt:lpstr>Итоги муниципального тура всероссийской олимпиады  </vt:lpstr>
      <vt:lpstr>«Путь к Олимпу» </vt:lpstr>
      <vt:lpstr>Итоги ЕГЭ –2023</vt:lpstr>
      <vt:lpstr>  Итоги ОГЭ - 2023  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Роза</dc:creator>
  <cp:lastModifiedBy>Роза</cp:lastModifiedBy>
  <cp:revision>7</cp:revision>
  <dcterms:created xsi:type="dcterms:W3CDTF">2023-09-05T13:03:34Z</dcterms:created>
  <dcterms:modified xsi:type="dcterms:W3CDTF">2023-09-05T14:16:21Z</dcterms:modified>
</cp:coreProperties>
</file>